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c99255d33_0_1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c99255d33_0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c99255d33_0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c99255d33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c99255d33_0_1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c99255d33_0_1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table show raw read counts, not normalized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c99255d33_0_1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c99255d33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Samples are more correlated between patients, rather than condition (t0, t1, t2)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c99255d33_0_1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c99255d33_0_1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c99255d33_0_1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c99255d33_0_1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c99255d33_0_1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c99255d33_0_1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c99255d33_0_1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c99255d33_0_1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normalized table to compare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c99255d33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c99255d33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99255d33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99255d33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P-site have 3nt periodicity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c99255d33_0_1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c99255d33_0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c99255d33_0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c99255d33_0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c99255d33_0_1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c99255d33_0_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c99255d33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c99255d33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c99255d33_0_16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c99255d33_0_1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Rscript Intersect_mergeORF.R -f /home/tonycheng/Data/Fleur_data/sam/GSC2_t0.sam -g /home/tonycheng/Data/Fleur_data/gtf/GSC_total_uniq.repre.valid.ORF.gtf -o /home/tonycheng/Data/Fleur_data/GSC2_t0_mergeORF.tsv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Rscript Intersect_mergeORF.R -f /home/tonycheng/Data/Fleur_data/sam/GSC2_t1.sam -g /home/tonycheng/Data/Fleur_data/gtf/GSC_total_uniq.repre.valid.ORF.gtf -o /home/tonycheng/Data/Fleur_data/GSC2_t1_mergeORF.tsv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c99255d33_0_17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c99255d33_0_1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Rscript Intersect_mergeORF.R -f /home/tonycheng/Data/Fleur_data/sam/GSC2_t0.sam -g /home/tonycheng/Data/Fleur_data/gtf/GSC_total_uniq.repre.valid.ORF.gtf -o /home/tonycheng/Data/Fleur_data/GSC2_t0_mergeORF.tsv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Rscript Intersect_mergeORF.R -f /home/tonycheng/Data/Fleur_data/sam/GSC2_t1.sam -g /home/tonycheng/Data/Fleur_data/gtf/GSC_total_uniq.repre.valid.ORF.gtf -o /home/tonycheng/Data/Fleur_data/GSC2_t1_mergeORF.tsv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c99255d33_0_18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c99255d33_0_1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Rotation in Murre lab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Building Riboprofiling Pipeline</a:t>
            </a:r>
            <a:r>
              <a:rPr lang="en"/>
              <a:t> 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Pin-Chung (Tony) Cheng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50" y="424000"/>
            <a:ext cx="6643010" cy="47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>
            <a:off x="245800" y="327750"/>
            <a:ext cx="598200" cy="476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3250" y="0"/>
            <a:ext cx="22941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* </a:t>
            </a:r>
            <a:r>
              <a:rPr lang="en">
                <a:solidFill>
                  <a:srgbClr val="FF0000"/>
                </a:solidFill>
              </a:rPr>
              <a:t>Read counts on frame 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1987750" y="327750"/>
            <a:ext cx="2232000" cy="476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2589150" y="0"/>
            <a:ext cx="1761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Gene ID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4270475" y="327750"/>
            <a:ext cx="2972700" cy="476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4572000" y="0"/>
            <a:ext cx="2671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Merged ORF: set of CDSs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4118125" y="679250"/>
            <a:ext cx="3843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00"/>
                </a:highlight>
              </a:rPr>
              <a:t>CDS1 start</a:t>
            </a:r>
            <a:r>
              <a:rPr lang="en" sz="1000">
                <a:solidFill>
                  <a:srgbClr val="0000FF"/>
                </a:solidFill>
                <a:highlight>
                  <a:srgbClr val="FFFF00"/>
                </a:highlight>
              </a:rPr>
              <a:t>:  end: coding frame | CDS2 start: end: coding frame</a:t>
            </a:r>
            <a:endParaRPr sz="100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1731750" y="1942026"/>
            <a:ext cx="56805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Differential Expression Analysis</a:t>
            </a:r>
            <a:r>
              <a:rPr lang="en" sz="4000"/>
              <a:t> 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50" y="2020600"/>
            <a:ext cx="8411502" cy="26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>
            <p:ph type="title"/>
          </p:nvPr>
        </p:nvSpPr>
        <p:spPr>
          <a:xfrm>
            <a:off x="317275" y="311523"/>
            <a:ext cx="78867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Fluer’s Data</a:t>
            </a:r>
            <a:r>
              <a:rPr lang="en"/>
              <a:t> </a:t>
            </a:r>
            <a:endParaRPr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243750" y="1004225"/>
            <a:ext cx="86565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# Two patient sample: GSC2, GSC20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# Three conditions: t=0, t=1, t=2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254850"/>
            <a:ext cx="85206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</a:t>
            </a:r>
            <a:r>
              <a:rPr lang="en" sz="1800"/>
              <a:t>amples are more correlated between patients rather than conditions</a:t>
            </a:r>
            <a:endParaRPr sz="1800"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125" y="1164675"/>
            <a:ext cx="61842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00" y="293925"/>
            <a:ext cx="8232000" cy="50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19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216625" y="10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t2 vs t0: order by log2FoldChange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1750"/>
            <a:ext cx="8839199" cy="253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125" y="3306700"/>
            <a:ext cx="4819476" cy="13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50" y="3306699"/>
            <a:ext cx="4133051" cy="16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48300"/>
            <a:ext cx="7572124" cy="424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 Plot</a:t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6479925" y="1194550"/>
            <a:ext cx="1106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VMP1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4655250" y="1462550"/>
            <a:ext cx="1106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CYTOR</a:t>
            </a:r>
            <a:endParaRPr b="1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75" y="376450"/>
            <a:ext cx="7454801" cy="46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11700" y="778000"/>
            <a:ext cx="3967200" cy="3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rep("Thank you!", 100)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😀</a:t>
            </a:r>
            <a:endParaRPr sz="8000"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090" y="0"/>
            <a:ext cx="38592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5"/>
          <p:cNvGrpSpPr/>
          <p:nvPr/>
        </p:nvGrpSpPr>
        <p:grpSpPr>
          <a:xfrm>
            <a:off x="1236400" y="3552425"/>
            <a:ext cx="3397375" cy="941125"/>
            <a:chOff x="1236400" y="3552425"/>
            <a:chExt cx="3397375" cy="941125"/>
          </a:xfrm>
        </p:grpSpPr>
        <p:sp>
          <p:nvSpPr>
            <p:cNvPr id="67" name="Google Shape;67;p15"/>
            <p:cNvSpPr/>
            <p:nvPr/>
          </p:nvSpPr>
          <p:spPr>
            <a:xfrm>
              <a:off x="4129475" y="3984925"/>
              <a:ext cx="504300" cy="5043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" name="Google Shape;68;p15"/>
            <p:cNvGrpSpPr/>
            <p:nvPr/>
          </p:nvGrpSpPr>
          <p:grpSpPr>
            <a:xfrm>
              <a:off x="3180788" y="3552425"/>
              <a:ext cx="1146300" cy="920925"/>
              <a:chOff x="1404700" y="3294775"/>
              <a:chExt cx="1146300" cy="920925"/>
            </a:xfrm>
          </p:grpSpPr>
          <p:sp>
            <p:nvSpPr>
              <p:cNvPr id="69" name="Google Shape;69;p15"/>
              <p:cNvSpPr/>
              <p:nvPr/>
            </p:nvSpPr>
            <p:spPr>
              <a:xfrm>
                <a:off x="1725700" y="3711400"/>
                <a:ext cx="504300" cy="5043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5"/>
              <p:cNvSpPr txBox="1"/>
              <p:nvPr/>
            </p:nvSpPr>
            <p:spPr>
              <a:xfrm>
                <a:off x="1404700" y="3294775"/>
                <a:ext cx="11463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4A86E8"/>
                  </a:solidFill>
                </a:endParaRPr>
              </a:p>
            </p:txBody>
          </p:sp>
        </p:grpSp>
        <p:grpSp>
          <p:nvGrpSpPr>
            <p:cNvPr id="71" name="Google Shape;71;p15"/>
            <p:cNvGrpSpPr/>
            <p:nvPr/>
          </p:nvGrpSpPr>
          <p:grpSpPr>
            <a:xfrm>
              <a:off x="1236400" y="3572625"/>
              <a:ext cx="1146300" cy="920925"/>
              <a:chOff x="1307800" y="3294775"/>
              <a:chExt cx="1146300" cy="920925"/>
            </a:xfrm>
          </p:grpSpPr>
          <p:sp>
            <p:nvSpPr>
              <p:cNvPr id="72" name="Google Shape;72;p15"/>
              <p:cNvSpPr/>
              <p:nvPr/>
            </p:nvSpPr>
            <p:spPr>
              <a:xfrm>
                <a:off x="1725700" y="3711400"/>
                <a:ext cx="504300" cy="5043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5"/>
              <p:cNvSpPr txBox="1"/>
              <p:nvPr/>
            </p:nvSpPr>
            <p:spPr>
              <a:xfrm>
                <a:off x="1307800" y="3294775"/>
                <a:ext cx="11463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4A86E8"/>
                    </a:solidFill>
                  </a:rPr>
                  <a:t>Ribosome</a:t>
                </a:r>
                <a:endParaRPr b="1">
                  <a:solidFill>
                    <a:srgbClr val="4A86E8"/>
                  </a:solidFill>
                </a:endParaRPr>
              </a:p>
            </p:txBody>
          </p:sp>
        </p:grpSp>
        <p:grpSp>
          <p:nvGrpSpPr>
            <p:cNvPr id="74" name="Google Shape;74;p15"/>
            <p:cNvGrpSpPr/>
            <p:nvPr/>
          </p:nvGrpSpPr>
          <p:grpSpPr>
            <a:xfrm>
              <a:off x="1980550" y="3572625"/>
              <a:ext cx="1146300" cy="920925"/>
              <a:chOff x="1404700" y="3294775"/>
              <a:chExt cx="1146300" cy="920925"/>
            </a:xfrm>
          </p:grpSpPr>
          <p:sp>
            <p:nvSpPr>
              <p:cNvPr id="75" name="Google Shape;75;p15"/>
              <p:cNvSpPr/>
              <p:nvPr/>
            </p:nvSpPr>
            <p:spPr>
              <a:xfrm>
                <a:off x="1725700" y="3711400"/>
                <a:ext cx="504300" cy="5043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5"/>
              <p:cNvSpPr txBox="1"/>
              <p:nvPr/>
            </p:nvSpPr>
            <p:spPr>
              <a:xfrm>
                <a:off x="1404700" y="3294775"/>
                <a:ext cx="1146300" cy="3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4A86E8"/>
                  </a:solidFill>
                </a:endParaRPr>
              </a:p>
            </p:txBody>
          </p:sp>
        </p:grpSp>
      </p:grpSp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640100" y="292625"/>
            <a:ext cx="1781700" cy="151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Arthur’s Pipeline</a:t>
            </a:r>
            <a:endParaRPr sz="2400"/>
          </a:p>
        </p:txBody>
      </p:sp>
      <p:sp>
        <p:nvSpPr>
          <p:cNvPr id="79" name="Google Shape;79;p15"/>
          <p:cNvSpPr txBox="1"/>
          <p:nvPr/>
        </p:nvSpPr>
        <p:spPr>
          <a:xfrm>
            <a:off x="4941800" y="445025"/>
            <a:ext cx="29379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Demultiplex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-Read alignment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-Filter rRNA reads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-Filter read length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8164"/>
          <a:stretch/>
        </p:blipFill>
        <p:spPr>
          <a:xfrm>
            <a:off x="5560200" y="1571025"/>
            <a:ext cx="3171250" cy="15110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502775" y="2594525"/>
            <a:ext cx="41775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offsetCorrect.sam   -&gt; filtered reads files </a:t>
            </a:r>
            <a:endParaRPr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repre*.gtf -&gt; predicted ORF file </a:t>
            </a:r>
            <a:endParaRPr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3362800" y="2084825"/>
            <a:ext cx="336300" cy="381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362800" y="3386850"/>
            <a:ext cx="336300" cy="381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706000" y="4493550"/>
            <a:ext cx="6095875" cy="336300"/>
            <a:chOff x="706000" y="4314250"/>
            <a:chExt cx="6095875" cy="336300"/>
          </a:xfrm>
        </p:grpSpPr>
        <p:sp>
          <p:nvSpPr>
            <p:cNvPr id="85" name="Google Shape;85;p15"/>
            <p:cNvSpPr txBox="1"/>
            <p:nvPr/>
          </p:nvSpPr>
          <p:spPr>
            <a:xfrm>
              <a:off x="706000" y="4314250"/>
              <a:ext cx="10197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ORF1</a:t>
              </a:r>
              <a:endParaRPr b="1" sz="1600">
                <a:solidFill>
                  <a:srgbClr val="FF0000"/>
                </a:solidFill>
              </a:endParaRPr>
            </a:p>
          </p:txBody>
        </p:sp>
        <p:grpSp>
          <p:nvGrpSpPr>
            <p:cNvPr id="86" name="Google Shape;86;p15"/>
            <p:cNvGrpSpPr/>
            <p:nvPr/>
          </p:nvGrpSpPr>
          <p:grpSpPr>
            <a:xfrm>
              <a:off x="1725700" y="4314250"/>
              <a:ext cx="5076175" cy="336300"/>
              <a:chOff x="1692100" y="4213400"/>
              <a:chExt cx="5076175" cy="336300"/>
            </a:xfrm>
          </p:grpSpPr>
          <p:sp>
            <p:nvSpPr>
              <p:cNvPr id="87" name="Google Shape;87;p15"/>
              <p:cNvSpPr/>
              <p:nvPr/>
            </p:nvSpPr>
            <p:spPr>
              <a:xfrm>
                <a:off x="1692100" y="4213400"/>
                <a:ext cx="1344600" cy="3363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CDS1</a:t>
                </a: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5423675" y="4213400"/>
                <a:ext cx="1344600" cy="3363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CDS3</a:t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574675" y="4213400"/>
                <a:ext cx="1344600" cy="3363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CDS2</a:t>
                </a:r>
                <a:endParaRPr/>
              </a:p>
            </p:txBody>
          </p:sp>
          <p:cxnSp>
            <p:nvCxnSpPr>
              <p:cNvPr id="90" name="Google Shape;90;p15"/>
              <p:cNvCxnSpPr>
                <a:stCxn id="88" idx="1"/>
                <a:endCxn id="89" idx="3"/>
              </p:cNvCxnSpPr>
              <p:nvPr/>
            </p:nvCxnSpPr>
            <p:spPr>
              <a:xfrm rot="10800000">
                <a:off x="4919375" y="4381550"/>
                <a:ext cx="504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" name="Google Shape;91;p15"/>
              <p:cNvCxnSpPr>
                <a:stCxn id="87" idx="3"/>
                <a:endCxn id="89" idx="1"/>
              </p:cNvCxnSpPr>
              <p:nvPr/>
            </p:nvCxnSpPr>
            <p:spPr>
              <a:xfrm>
                <a:off x="3036700" y="4381550"/>
                <a:ext cx="5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92" name="Google Shape;92;p15"/>
          <p:cNvGrpSpPr/>
          <p:nvPr/>
        </p:nvGrpSpPr>
        <p:grpSpPr>
          <a:xfrm>
            <a:off x="3778500" y="4067825"/>
            <a:ext cx="1030925" cy="358500"/>
            <a:chOff x="5638675" y="3899650"/>
            <a:chExt cx="1030925" cy="358500"/>
          </a:xfrm>
        </p:grpSpPr>
        <p:cxnSp>
          <p:nvCxnSpPr>
            <p:cNvPr id="93" name="Google Shape;93;p15"/>
            <p:cNvCxnSpPr/>
            <p:nvPr/>
          </p:nvCxnSpPr>
          <p:spPr>
            <a:xfrm>
              <a:off x="5638675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" name="Google Shape;94;p15"/>
            <p:cNvCxnSpPr/>
            <p:nvPr/>
          </p:nvCxnSpPr>
          <p:spPr>
            <a:xfrm>
              <a:off x="5847100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" name="Google Shape;95;p15"/>
            <p:cNvCxnSpPr/>
            <p:nvPr/>
          </p:nvCxnSpPr>
          <p:spPr>
            <a:xfrm>
              <a:off x="6055525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6" name="Google Shape;96;p15"/>
            <p:cNvCxnSpPr/>
            <p:nvPr/>
          </p:nvCxnSpPr>
          <p:spPr>
            <a:xfrm>
              <a:off x="6263950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7" name="Google Shape;97;p15"/>
            <p:cNvCxnSpPr/>
            <p:nvPr/>
          </p:nvCxnSpPr>
          <p:spPr>
            <a:xfrm>
              <a:off x="6472375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8" name="Google Shape;98;p15"/>
            <p:cNvCxnSpPr/>
            <p:nvPr/>
          </p:nvCxnSpPr>
          <p:spPr>
            <a:xfrm>
              <a:off x="6669600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9" name="Google Shape;99;p15"/>
          <p:cNvGrpSpPr/>
          <p:nvPr/>
        </p:nvGrpSpPr>
        <p:grpSpPr>
          <a:xfrm>
            <a:off x="5636400" y="4067825"/>
            <a:ext cx="1030925" cy="358500"/>
            <a:chOff x="5638675" y="3899650"/>
            <a:chExt cx="1030925" cy="358500"/>
          </a:xfrm>
        </p:grpSpPr>
        <p:cxnSp>
          <p:nvCxnSpPr>
            <p:cNvPr id="100" name="Google Shape;100;p15"/>
            <p:cNvCxnSpPr/>
            <p:nvPr/>
          </p:nvCxnSpPr>
          <p:spPr>
            <a:xfrm>
              <a:off x="5638675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1" name="Google Shape;101;p15"/>
            <p:cNvCxnSpPr/>
            <p:nvPr/>
          </p:nvCxnSpPr>
          <p:spPr>
            <a:xfrm>
              <a:off x="5847100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2" name="Google Shape;102;p15"/>
            <p:cNvCxnSpPr/>
            <p:nvPr/>
          </p:nvCxnSpPr>
          <p:spPr>
            <a:xfrm>
              <a:off x="6055525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" name="Google Shape;103;p15"/>
            <p:cNvCxnSpPr/>
            <p:nvPr/>
          </p:nvCxnSpPr>
          <p:spPr>
            <a:xfrm>
              <a:off x="6263950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4" name="Google Shape;104;p15"/>
            <p:cNvCxnSpPr/>
            <p:nvPr/>
          </p:nvCxnSpPr>
          <p:spPr>
            <a:xfrm>
              <a:off x="6472375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5" name="Google Shape;105;p15"/>
            <p:cNvCxnSpPr/>
            <p:nvPr/>
          </p:nvCxnSpPr>
          <p:spPr>
            <a:xfrm>
              <a:off x="6669600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6" name="Google Shape;106;p15"/>
          <p:cNvGrpSpPr/>
          <p:nvPr/>
        </p:nvGrpSpPr>
        <p:grpSpPr>
          <a:xfrm>
            <a:off x="1920600" y="4057825"/>
            <a:ext cx="1030925" cy="358500"/>
            <a:chOff x="5638675" y="3899650"/>
            <a:chExt cx="1030925" cy="358500"/>
          </a:xfrm>
        </p:grpSpPr>
        <p:cxnSp>
          <p:nvCxnSpPr>
            <p:cNvPr id="107" name="Google Shape;107;p15"/>
            <p:cNvCxnSpPr/>
            <p:nvPr/>
          </p:nvCxnSpPr>
          <p:spPr>
            <a:xfrm>
              <a:off x="5638675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8" name="Google Shape;108;p15"/>
            <p:cNvCxnSpPr/>
            <p:nvPr/>
          </p:nvCxnSpPr>
          <p:spPr>
            <a:xfrm>
              <a:off x="5847100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" name="Google Shape;109;p15"/>
            <p:cNvCxnSpPr/>
            <p:nvPr/>
          </p:nvCxnSpPr>
          <p:spPr>
            <a:xfrm>
              <a:off x="6055525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0" name="Google Shape;110;p15"/>
            <p:cNvCxnSpPr/>
            <p:nvPr/>
          </p:nvCxnSpPr>
          <p:spPr>
            <a:xfrm>
              <a:off x="6263950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1" name="Google Shape;111;p15"/>
            <p:cNvCxnSpPr/>
            <p:nvPr/>
          </p:nvCxnSpPr>
          <p:spPr>
            <a:xfrm>
              <a:off x="6472375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" name="Google Shape;112;p15"/>
            <p:cNvCxnSpPr/>
            <p:nvPr/>
          </p:nvCxnSpPr>
          <p:spPr>
            <a:xfrm>
              <a:off x="6669600" y="3899650"/>
              <a:ext cx="0" cy="358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3" name="Google Shape;113;p15"/>
          <p:cNvGrpSpPr/>
          <p:nvPr/>
        </p:nvGrpSpPr>
        <p:grpSpPr>
          <a:xfrm>
            <a:off x="1947225" y="3832488"/>
            <a:ext cx="4952250" cy="392563"/>
            <a:chOff x="1947225" y="3832488"/>
            <a:chExt cx="4952250" cy="392563"/>
          </a:xfrm>
        </p:grpSpPr>
        <p:sp>
          <p:nvSpPr>
            <p:cNvPr id="114" name="Google Shape;114;p15"/>
            <p:cNvSpPr txBox="1"/>
            <p:nvPr/>
          </p:nvSpPr>
          <p:spPr>
            <a:xfrm>
              <a:off x="5680275" y="3844038"/>
              <a:ext cx="12192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X X      X X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3813750" y="3844050"/>
              <a:ext cx="12192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X X      X X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1947225" y="3832488"/>
              <a:ext cx="12192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X X      X X</a:t>
              </a:r>
              <a:endParaRPr sz="16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311700" y="38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Pre-filter reads on terminal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33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775"/>
            <a:ext cx="6795274" cy="495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type="title"/>
          </p:nvPr>
        </p:nvSpPr>
        <p:spPr>
          <a:xfrm>
            <a:off x="4572000" y="2335150"/>
            <a:ext cx="4424400" cy="18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Read in gtf file,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manipulate dataframe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233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type="title"/>
          </p:nvPr>
        </p:nvSpPr>
        <p:spPr>
          <a:xfrm>
            <a:off x="3212100" y="2642950"/>
            <a:ext cx="59319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ORFs have same set of CDSs &gt; create merge ORF</a:t>
            </a:r>
            <a:r>
              <a:rPr lang="en"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83" y="0"/>
            <a:ext cx="705823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type="title"/>
          </p:nvPr>
        </p:nvSpPr>
        <p:spPr>
          <a:xfrm>
            <a:off x="3973875" y="2642950"/>
            <a:ext cx="51702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Intersect,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filtering read by frame f1, f2, f3,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count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545875" y="311523"/>
            <a:ext cx="7886700" cy="607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Rscript in one step 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561900" y="848550"/>
            <a:ext cx="8338500" cy="4162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# Run steps on server terminal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# Copy package “Ribo_Tony” to your directory: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cp -r /home/tonycheng/Tools/Ribo_Tony PATH/TO/YOUR_DIRECTORY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# Create environment:</a:t>
            </a:r>
            <a:endParaRPr sz="12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conda env create -f tony_r_env.yml</a:t>
            </a:r>
            <a:endParaRPr sz="12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# Activate environment: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conda activate tony_r</a:t>
            </a:r>
            <a:endParaRPr sz="12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7275" y="311523"/>
            <a:ext cx="7886700" cy="607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Rscript in one step 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243750" y="1061575"/>
            <a:ext cx="8656500" cy="352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# Input: offset corrected sam file and re.pred.valid.gtf file  (can be a concatenated gtf from multiple samples)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# Output: a table with Gene ID and read counts on codon frame 1, 2, 3 position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Rscript PATH/TO/Ribo_Tony/Intersect_mergeORF.R </a:t>
            </a:r>
            <a:r>
              <a:rPr lang="en" sz="1400">
                <a:solidFill>
                  <a:srgbClr val="00B050"/>
                </a:solidFill>
              </a:rPr>
              <a:t>-f ${PATH/TO/*offsetCorrect.sam} </a:t>
            </a:r>
            <a:r>
              <a:rPr lang="en" sz="1400">
                <a:solidFill>
                  <a:srgbClr val="FF0000"/>
                </a:solidFill>
              </a:rPr>
              <a:t>-g ${PATH/TO/repre*.gtf}</a:t>
            </a:r>
            <a:r>
              <a:rPr lang="en" sz="1400">
                <a:solidFill>
                  <a:srgbClr val="00B050"/>
                </a:solidFill>
              </a:rPr>
              <a:t> </a:t>
            </a:r>
            <a:r>
              <a:rPr lang="en" sz="1400">
                <a:solidFill>
                  <a:srgbClr val="9900FF"/>
                </a:solidFill>
              </a:rPr>
              <a:t>-o ${PATH/TO/OUTPUT_FILENAME.tsv}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Example code: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Rscript /home/tonycheng/Tools/Ribo_Tony/Intersect_mergeORF.R -f /home/tonycheng/Data/Fleur_data/sam/GSC2_t2.sam -g /home/tonycheng/Data/Fleur_data/gtf/GSC_total_uniq.repre.valid.ORF.gtf -o /home/tonycheng/Data/Fleur_data/GSC2_t2_mergeORF.tsv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concatenated gtf file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497475" y="1268119"/>
            <a:ext cx="8017800" cy="336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# Concatenate, sort, and remove duplicate row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cat </a:t>
            </a:r>
            <a:r>
              <a:rPr lang="en" sz="1500">
                <a:solidFill>
                  <a:srgbClr val="FF0000"/>
                </a:solidFill>
              </a:rPr>
              <a:t>${gtf file1} ${gtf file2} ${gtf file3} </a:t>
            </a:r>
            <a:r>
              <a:rPr lang="en" sz="1500"/>
              <a:t>| sort | uniq &gt; </a:t>
            </a:r>
            <a:r>
              <a:rPr lang="en" sz="1500">
                <a:solidFill>
                  <a:srgbClr val="00B050"/>
                </a:solidFill>
              </a:rPr>
              <a:t>${output_filename}</a:t>
            </a:r>
            <a:endParaRPr sz="1500">
              <a:solidFill>
                <a:srgbClr val="00B050"/>
              </a:solidFill>
            </a:endParaRPr>
          </a:p>
          <a:p>
            <a:pPr indent="0" lvl="0" marL="3429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# Create a directory with all the sample gtf files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mkdir </a:t>
            </a:r>
            <a:r>
              <a:rPr lang="en" sz="1500">
                <a:solidFill>
                  <a:srgbClr val="9900FF"/>
                </a:solidFill>
              </a:rPr>
              <a:t>${folder_name}</a:t>
            </a:r>
            <a:endParaRPr sz="15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B05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Example code:</a:t>
            </a:r>
            <a:endParaRPr sz="1500"/>
          </a:p>
          <a:p>
            <a:pPr indent="0" lvl="0" marL="3429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cat /PATH/TO/DIRECTORY/*.gtf | sort | uniq &gt; GSC_total_uniq.repre.valid.ORF.gtf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